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322" r:id="rId3"/>
    <p:sldId id="319" r:id="rId4"/>
    <p:sldId id="320" r:id="rId5"/>
    <p:sldId id="268" r:id="rId6"/>
    <p:sldId id="323" r:id="rId7"/>
    <p:sldId id="312" r:id="rId8"/>
    <p:sldId id="314" r:id="rId9"/>
    <p:sldId id="315" r:id="rId10"/>
    <p:sldId id="318" r:id="rId11"/>
    <p:sldId id="316" r:id="rId12"/>
    <p:sldId id="317" r:id="rId13"/>
    <p:sldId id="31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46CCBA-3F1A-4BD0-9D1D-ADCAC39930D0}" v="15" dt="2022-02-17T13:39:00.7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6D527-2CE0-4C61-A389-266719C62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8486D-5482-4315-BE0B-4E7B7F1B5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0DD8-42D2-447B-8B5B-27862F083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C9AF-6D11-48EB-9798-9611F6C53FF9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C7CB1-FB9E-4A98-90C6-E4967AD19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91F89-65A2-4610-985F-79E62739E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3DE5-0419-4F42-B6D1-5F61F3A0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5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DB15C-79BE-4C0D-A78E-819999A75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87BAF1-7866-4936-BCC8-B942293597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82398-9038-4B6D-90F7-773FA27A9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C9AF-6D11-48EB-9798-9611F6C53FF9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0F8B2-0472-44D5-A235-B47FB6889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B0437-98D5-481C-B77F-3817CEB2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3DE5-0419-4F42-B6D1-5F61F3A0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45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30362C-358A-43AA-99B6-FE5284CDBA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574140-5E1B-4253-9DAC-467E51CC2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C0F3B-79FA-4340-9A42-6777D76C7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C9AF-6D11-48EB-9798-9611F6C53FF9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CEF7-F177-466B-A1DE-14BC7EA29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7CC40-E28E-4225-B6C9-C27A9F308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3DE5-0419-4F42-B6D1-5F61F3A0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48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B21DC-3908-403E-A2AC-D99A457C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FA969-1C79-45CC-BD14-9AAE317D0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51C19-EE79-4AB1-B5F7-18091A36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C9AF-6D11-48EB-9798-9611F6C53FF9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2ABCE-C4C6-41DA-B807-56B90C8CB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8ABDC-A8E9-42B7-87A7-7ECDF2115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3DE5-0419-4F42-B6D1-5F61F3A0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45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69BE8-2492-42D4-8190-3C21C8B95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3128C-1C9F-4164-A9FF-52B910FB2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48691-C3EB-47E9-9BC4-E75706393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C9AF-6D11-48EB-9798-9611F6C53FF9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6E957-1EC5-4722-9293-0AC3EC1C9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85B2-E481-4652-AB45-77804175C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3DE5-0419-4F42-B6D1-5F61F3A0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79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8B048-A3B5-495E-96CC-66B0F6820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4200B-0622-4477-95D2-280F62F98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FC7DD-6DC5-420F-8D1E-A48375575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1D9CA-DF5F-48AA-A0E7-62C9E4CFB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C9AF-6D11-48EB-9798-9611F6C53FF9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AA39A1-88B4-4371-A911-62FBCC25F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14E34-6664-427B-8C37-402E0898B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3DE5-0419-4F42-B6D1-5F61F3A0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17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4D0B3-2FDD-4414-BA13-6E71B62C4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C8287-9BD8-4F5D-8F29-9948E11BE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E894F-7F78-496F-8650-1825F04C9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20845-BCB2-489C-96E6-437EEE7D1D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DBCDEA-635F-4240-B155-729C5E02E7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891874-C4E1-4B31-9212-647A679A8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C9AF-6D11-48EB-9798-9611F6C53FF9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EB887F-02E9-4A5B-B5B2-D2021AAD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52321E-B1DA-4B3B-BE91-B2330AA69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3DE5-0419-4F42-B6D1-5F61F3A0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75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E0047-DEAC-4E22-B6B7-25E319547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9E8F5F-DB3B-4027-85A1-C579727FF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C9AF-6D11-48EB-9798-9611F6C53FF9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7E4EF-D164-40F8-B8DA-B6F13F77B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BE1D9-A671-4E61-B1B8-86B7DEBE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3DE5-0419-4F42-B6D1-5F61F3A0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5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09750B-32F3-401B-A64F-1BDC1E6D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C9AF-6D11-48EB-9798-9611F6C53FF9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4F61CD-5FB5-4E33-AA51-53D64B5E1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55078-114A-4C18-9099-BE8B2CED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3DE5-0419-4F42-B6D1-5F61F3A0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9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84514-8FE3-4509-B743-2AB9EAA44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122F7-B117-48D0-9658-65FE28D50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E240D-6165-4C79-872E-33227EC2A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15777-7E32-42A3-9793-A208E87CD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C9AF-6D11-48EB-9798-9611F6C53FF9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EA820-B11A-4802-88A1-1DDA5304A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D810D-C930-4851-B351-5FD42F108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3DE5-0419-4F42-B6D1-5F61F3A0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48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632BB-2199-4FD2-B4B9-0DEF1EFAD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651EF1-B717-436C-AB87-356E5B2C6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94B334-9C3C-4CBB-8829-EBC80C64E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2B965E-68EC-4337-A0F8-27DE4E5ED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3C9AF-6D11-48EB-9798-9611F6C53FF9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D3CCE0-CC84-476B-9559-CD3A43C94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D6C67-1F5D-41BB-A763-B3AACEC05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3DE5-0419-4F42-B6D1-5F61F3A0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47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B3354B-6E72-4D63-89C0-D80E8F73B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4BBC6-4078-4933-8BEE-CF7E3351B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82713-E05C-4D4C-9A5E-41A0240F6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3C9AF-6D11-48EB-9798-9611F6C53FF9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86CFE-E754-46F2-9A57-55255E752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CDFF0-0034-4560-9D79-FE41EC5BE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63DE5-0419-4F42-B6D1-5F61F3A0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7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4CDE4-2DF2-4F56-9684-507425C68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Welcome to Our Synod on </a:t>
            </a:r>
            <a:r>
              <a:rPr lang="en-US" sz="4000" b="1" dirty="0" err="1">
                <a:latin typeface="+mn-lt"/>
              </a:rPr>
              <a:t>Synodality</a:t>
            </a:r>
            <a:r>
              <a:rPr lang="en-US" sz="4000" b="1" dirty="0">
                <a:latin typeface="+mn-lt"/>
              </a:rPr>
              <a:t> 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Listening Session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136297F-32F6-4EC8-A91A-FB00421BE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12" y="1838687"/>
            <a:ext cx="2955625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22164-F427-4725-AB3D-618C3B22A7F6}"/>
              </a:ext>
            </a:extLst>
          </p:cNvPr>
          <p:cNvSpPr txBox="1"/>
          <p:nvPr/>
        </p:nvSpPr>
        <p:spPr>
          <a:xfrm>
            <a:off x="5081452" y="1963161"/>
            <a:ext cx="48071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rgbClr val="002060"/>
                </a:solidFill>
              </a:rPr>
              <a:t>Institute Name </a:t>
            </a:r>
          </a:p>
          <a:p>
            <a:pPr algn="ctr"/>
            <a:r>
              <a:rPr lang="en-US" sz="6000" b="1" i="1" dirty="0">
                <a:solidFill>
                  <a:srgbClr val="002060"/>
                </a:solidFill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211423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6113-81AA-4F54-89DB-31D3D279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2540"/>
          </a:xfrm>
          <a:solidFill>
            <a:srgbClr val="002060"/>
          </a:solidFill>
          <a:ln w="19050">
            <a:solidFill>
              <a:srgbClr val="C0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br>
              <a:rPr lang="en-US" sz="4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Leadership Conference for Women Religious  - LCWR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C7305-6E33-4F9D-ACD2-8EA02E687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2269"/>
            <a:ext cx="10515600" cy="4814694"/>
          </a:xfrm>
        </p:spPr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light of all the sharing you heard on the Synod on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Synodality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theme,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Communion, Participation and Mission, what is most important to you that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LCWR feeds back to the synod process?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Please write thoughts on the back of your handout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47CAD3-761C-4928-8A13-352DF0EAC19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544" y="4646737"/>
            <a:ext cx="2467610" cy="169799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7C2034-6C47-4E18-AD77-68D645A512B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54" y="4646737"/>
            <a:ext cx="2598768" cy="169799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474876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5B246-6E04-49D1-A1E5-545E3533C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8565"/>
          </a:xfrm>
        </p:spPr>
        <p:txBody>
          <a:bodyPr>
            <a:normAutofit/>
          </a:bodyPr>
          <a:lstStyle/>
          <a:p>
            <a:r>
              <a:rPr lang="en-US" sz="3600" b="1">
                <a:latin typeface="+mn-lt"/>
              </a:rPr>
              <a:t>If there is time…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B5F1F-E266-4B1C-842C-0134B25C1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820" y="1250302"/>
            <a:ext cx="11271380" cy="5159829"/>
          </a:xfrm>
        </p:spPr>
        <p:txBody>
          <a:bodyPr>
            <a:normAutofit fontScale="925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Feedback from a few groups</a:t>
            </a:r>
          </a:p>
          <a:p>
            <a:pPr marL="34448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wo or three groups </a:t>
            </a:r>
            <a:r>
              <a:rPr lang="en-US" sz="32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can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give </a:t>
            </a:r>
          </a:p>
          <a:p>
            <a:pPr marL="34448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flavor of their discussions</a:t>
            </a:r>
            <a:endParaRPr lang="en-US" sz="3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Evaluation of the Time spent together</a:t>
            </a:r>
          </a:p>
          <a:p>
            <a:pPr marL="34448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F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How has this discussion given you the opportunity to listen, 	express and share your own experience of your ministry and the 	universal</a:t>
            </a:r>
            <a:r>
              <a:rPr lang="en-US" sz="3200" b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Church?</a:t>
            </a:r>
            <a:endParaRPr lang="en-US" sz="3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448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F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What is one hope you have for the Church as we continue to grow</a:t>
            </a:r>
          </a:p>
          <a:p>
            <a:pPr marL="344488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and listen to the Holy Spirit?</a:t>
            </a:r>
            <a:endParaRPr lang="en-US" sz="3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A3378-A143-4B2D-BEEC-6961A1353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661" y="330278"/>
            <a:ext cx="4656550" cy="309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11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E312-7418-43DA-AD15-F5225BEC2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3251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Sending Prayer</a:t>
            </a:r>
            <a:endParaRPr lang="en-US" sz="3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7688B-7697-4F9E-8169-183155D74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3649"/>
            <a:ext cx="10515600" cy="4973314"/>
          </a:xfrm>
        </p:spPr>
        <p:txBody>
          <a:bodyPr>
            <a:normAutofit fontScale="850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Leader</a:t>
            </a:r>
            <a:r>
              <a:rPr lang="en-US" sz="2600" b="1" dirty="0">
                <a:solidFill>
                  <a:srgbClr val="FF00F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   </a:t>
            </a:r>
            <a:r>
              <a:rPr lang="en-US" sz="2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 us take a moment of quiet as we reflect on what we have done here today…</a:t>
            </a:r>
            <a:endParaRPr lang="en-US" sz="2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61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61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Reader	   </a:t>
            </a:r>
            <a:r>
              <a:rPr lang="en-US" sz="2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reading from the Letter of Saint James		Jas 1:21-22</a:t>
            </a:r>
            <a:endParaRPr lang="en-US" sz="2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Dearest brothers and sisters:</a:t>
            </a:r>
            <a:endParaRPr lang="en-US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Humbly welcome the word that has been planted in you…</a:t>
            </a:r>
            <a:endParaRPr lang="en-US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[and] Be doers of the word and not hearers only.</a:t>
            </a:r>
            <a:endParaRPr lang="en-US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00F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Leader</a:t>
            </a:r>
            <a:r>
              <a:rPr lang="en-US" sz="2600" b="1" dirty="0">
                <a:solidFill>
                  <a:srgbClr val="FF00F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   </a:t>
            </a:r>
            <a:r>
              <a:rPr lang="en-US" sz="2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 Holy Spirit,</a:t>
            </a:r>
            <a:endParaRPr lang="en-US" sz="2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we ask you, that by your inspiration,</a:t>
            </a:r>
            <a:endParaRPr lang="en-US" sz="2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all of our prayers and actions always begin from you</a:t>
            </a:r>
            <a:endParaRPr lang="en-US" sz="2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and inspire others to know you more deeply.</a:t>
            </a:r>
            <a:endParaRPr lang="en-US" sz="2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We ask this through Christ our Lord.</a:t>
            </a:r>
            <a:endParaRPr lang="en-US" sz="2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61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61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	  </a:t>
            </a:r>
            <a:r>
              <a:rPr lang="en-US" sz="2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Amen</a:t>
            </a:r>
            <a:endParaRPr lang="en-US" sz="2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00F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Leader</a:t>
            </a:r>
            <a:r>
              <a:rPr lang="en-US" sz="2600" b="1" dirty="0">
                <a:solidFill>
                  <a:srgbClr val="FF00F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  </a:t>
            </a:r>
            <a:r>
              <a:rPr lang="en-US" sz="2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 us go forth sharing a sign of peace.</a:t>
            </a:r>
            <a:endParaRPr lang="en-US" sz="2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755BC8-4915-4A3E-AECD-4F96256D7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855" y="4187030"/>
            <a:ext cx="4390412" cy="219520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88702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D37D5-0D06-4669-8B46-80012E813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9A7998-D987-4453-B15E-E97C0AFCDA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0" r="778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52680-1814-4FC6-9A00-1736209DC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7" y="1744824"/>
            <a:ext cx="5237229" cy="44321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For prayerfully reflecting </a:t>
            </a:r>
          </a:p>
          <a:p>
            <a:pPr marL="0" indent="0" algn="ctr">
              <a:buNone/>
            </a:pPr>
            <a:r>
              <a:rPr lang="en-US" sz="3600" b="1" dirty="0"/>
              <a:t>on how we might grow </a:t>
            </a:r>
            <a:r>
              <a:rPr lang="en-US" sz="3600" b="1" dirty="0">
                <a:solidFill>
                  <a:srgbClr val="0070C0"/>
                </a:solidFill>
              </a:rPr>
              <a:t>TOGETHER</a:t>
            </a:r>
          </a:p>
          <a:p>
            <a:pPr marL="0" indent="0" algn="ctr">
              <a:buNone/>
            </a:pPr>
            <a:r>
              <a:rPr lang="en-US" sz="3600" b="1" dirty="0"/>
              <a:t>and share in the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0070C0"/>
                </a:solidFill>
              </a:rPr>
              <a:t>Mission of Christ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5887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E9D99-D535-4E1C-B8AE-E05BA5DE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134"/>
            <a:ext cx="10618236" cy="1043798"/>
          </a:xfrm>
          <a:solidFill>
            <a:srgbClr val="002060"/>
          </a:solidFill>
          <a:ln w="28575"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Welcome and 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FF6BE-BA9D-4CD9-A129-85E8E0809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C00000"/>
                </a:solidFill>
              </a:rPr>
              <a:t>Welcome	</a:t>
            </a:r>
            <a:r>
              <a:rPr lang="en-US" sz="3600" b="1" dirty="0"/>
              <a:t>______________________________</a:t>
            </a:r>
          </a:p>
          <a:p>
            <a:pPr marL="0" indent="0">
              <a:buNone/>
            </a:pPr>
            <a:r>
              <a:rPr lang="en-US" sz="1400" b="1" dirty="0"/>
              <a:t>	</a:t>
            </a:r>
          </a:p>
          <a:p>
            <a:r>
              <a:rPr lang="en-US" sz="3600" b="1" dirty="0">
                <a:solidFill>
                  <a:srgbClr val="C00000"/>
                </a:solidFill>
              </a:rPr>
              <a:t>Prayer 		</a:t>
            </a:r>
            <a:r>
              <a:rPr lang="en-US" sz="3600" b="1" dirty="0"/>
              <a:t>______________________________ 	</a:t>
            </a:r>
            <a:r>
              <a:rPr lang="en-US" sz="1400" b="1" dirty="0"/>
              <a:t>	</a:t>
            </a:r>
          </a:p>
          <a:p>
            <a:r>
              <a:rPr lang="en-US" sz="3600" b="1" dirty="0">
                <a:solidFill>
                  <a:srgbClr val="C00000"/>
                </a:solidFill>
              </a:rPr>
              <a:t>Reader</a:t>
            </a:r>
            <a:r>
              <a:rPr lang="en-US" sz="3600" b="1" dirty="0"/>
              <a:t>	 	______________________________ 	</a:t>
            </a:r>
            <a:r>
              <a:rPr lang="en-US" sz="1400" b="1" dirty="0"/>
              <a:t>	</a:t>
            </a:r>
          </a:p>
          <a:p>
            <a:r>
              <a:rPr lang="en-US" sz="3600" b="1" dirty="0">
                <a:solidFill>
                  <a:srgbClr val="C00000"/>
                </a:solidFill>
              </a:rPr>
              <a:t>Facilitator	</a:t>
            </a:r>
            <a:r>
              <a:rPr lang="en-US" sz="2800" b="1" dirty="0"/>
              <a:t> ______________________________________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14262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361DB-A58A-4B98-9A5B-A3C094925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05" y="365126"/>
            <a:ext cx="11290041" cy="838524"/>
          </a:xfrm>
          <a:solidFill>
            <a:srgbClr val="002060"/>
          </a:solidFill>
          <a:ln w="28575"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The Process: Dialogue and Discernment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5871E-D50C-4454-9682-705812B5C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5616"/>
            <a:ext cx="10515600" cy="48613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0070C0"/>
                </a:solidFill>
              </a:rPr>
              <a:t>The Purpose of the Listening Session</a:t>
            </a:r>
          </a:p>
          <a:p>
            <a:pPr>
              <a:buClr>
                <a:srgbClr val="0070C0"/>
              </a:buClr>
              <a:buFont typeface="Wingdings 2" panose="05020102010507070707" pitchFamily="18" charset="2"/>
              <a:buChar char="Ë"/>
            </a:pPr>
            <a:r>
              <a:rPr lang="en-US" sz="4000" b="1" dirty="0"/>
              <a:t>To </a:t>
            </a:r>
            <a:r>
              <a:rPr lang="en-US" sz="4000" b="1" dirty="0">
                <a:solidFill>
                  <a:srgbClr val="C00000"/>
                </a:solidFill>
              </a:rPr>
              <a:t>LISTEN</a:t>
            </a:r>
            <a:r>
              <a:rPr lang="en-US" sz="4000" b="1" dirty="0"/>
              <a:t> carefully to each other </a:t>
            </a:r>
          </a:p>
          <a:p>
            <a:pPr>
              <a:buClr>
                <a:srgbClr val="0070C0"/>
              </a:buClr>
              <a:buFont typeface="Wingdings 2" panose="05020102010507070707" pitchFamily="18" charset="2"/>
              <a:buChar char="Ë"/>
            </a:pPr>
            <a:r>
              <a:rPr lang="en-US" sz="4000" b="1" dirty="0"/>
              <a:t>To </a:t>
            </a:r>
            <a:r>
              <a:rPr lang="en-US" sz="4000" b="1" dirty="0">
                <a:solidFill>
                  <a:srgbClr val="C00000"/>
                </a:solidFill>
              </a:rPr>
              <a:t>DIALOGUE</a:t>
            </a:r>
            <a:r>
              <a:rPr lang="en-US" sz="4000" b="1" dirty="0"/>
              <a:t> about experiences and needs </a:t>
            </a:r>
          </a:p>
          <a:p>
            <a:pPr marL="0" indent="0">
              <a:buNone/>
            </a:pPr>
            <a:r>
              <a:rPr lang="en-US" sz="4000" b="1" dirty="0"/>
              <a:t>     in the Church, the people of God</a:t>
            </a:r>
          </a:p>
          <a:p>
            <a:pPr>
              <a:buClr>
                <a:srgbClr val="0070C0"/>
              </a:buClr>
              <a:buFont typeface="Wingdings 2" panose="05020102010507070707" pitchFamily="18" charset="2"/>
              <a:buChar char="Ë"/>
            </a:pPr>
            <a:r>
              <a:rPr lang="en-US" sz="4000" b="1" dirty="0"/>
              <a:t>To </a:t>
            </a:r>
            <a:r>
              <a:rPr lang="en-US" sz="4000" b="1" dirty="0">
                <a:solidFill>
                  <a:srgbClr val="C00000"/>
                </a:solidFill>
              </a:rPr>
              <a:t>DISCERN </a:t>
            </a:r>
            <a:r>
              <a:rPr lang="en-US" sz="4000" b="1" dirty="0"/>
              <a:t>what the </a:t>
            </a:r>
            <a:r>
              <a:rPr lang="en-US" sz="4000" b="1" dirty="0">
                <a:solidFill>
                  <a:srgbClr val="C00000"/>
                </a:solidFill>
              </a:rPr>
              <a:t>Holy Spirit </a:t>
            </a:r>
          </a:p>
          <a:p>
            <a:pPr marL="0" indent="0">
              <a:buNone/>
            </a:pPr>
            <a:r>
              <a:rPr lang="en-US" sz="4000" b="1" dirty="0"/>
              <a:t>    is calling the Church to in the 21</a:t>
            </a:r>
            <a:r>
              <a:rPr lang="en-US" sz="4000" b="1" baseline="30000" dirty="0"/>
              <a:t>st</a:t>
            </a:r>
            <a:r>
              <a:rPr lang="en-US" sz="4000" b="1" dirty="0"/>
              <a:t> Century</a:t>
            </a:r>
          </a:p>
          <a:p>
            <a:pPr>
              <a:buClr>
                <a:srgbClr val="0070C0"/>
              </a:buClr>
              <a:buFont typeface="Wingdings 2" panose="05020102010507070707" pitchFamily="18" charset="2"/>
              <a:buChar char="Ë"/>
            </a:pPr>
            <a:r>
              <a:rPr lang="en-US" sz="4000" b="1" dirty="0">
                <a:solidFill>
                  <a:srgbClr val="C00000"/>
                </a:solidFill>
              </a:rPr>
              <a:t>Disciplined </a:t>
            </a:r>
            <a:r>
              <a:rPr lang="en-US" sz="4000" b="1" dirty="0"/>
              <a:t>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0E8C01-C58F-47AC-A9B8-AC9795729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6786" y="3319753"/>
            <a:ext cx="1561810" cy="156181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A6F584-6E48-45C5-89F4-48FDC6D48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531" y="5362673"/>
            <a:ext cx="4923349" cy="12954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12072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4C7F8-0F38-4A46-87AC-CCF486A0B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5" y="1483567"/>
            <a:ext cx="11196734" cy="5009308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rgbClr val="C00000"/>
                </a:solidFill>
              </a:rPr>
              <a:t>Don’t try to solve ISSUES </a:t>
            </a:r>
            <a:r>
              <a:rPr lang="en-US" sz="4000" b="1" dirty="0"/>
              <a:t>– Gathering Information</a:t>
            </a:r>
          </a:p>
          <a:p>
            <a:pPr lvl="1"/>
            <a:r>
              <a:rPr lang="en-US" sz="3600" b="1" dirty="0"/>
              <a:t>After Listening Sessions:</a:t>
            </a:r>
          </a:p>
          <a:p>
            <a:pPr marL="457200" lvl="1" indent="0">
              <a:buNone/>
            </a:pPr>
            <a:r>
              <a:rPr lang="en-US" sz="3600" b="1" dirty="0"/>
              <a:t>Congregation and LCWR will look at feedback and strategize around issues and needs</a:t>
            </a:r>
          </a:p>
          <a:p>
            <a:pPr lvl="1"/>
            <a:endParaRPr lang="en-US" sz="1400" b="1" dirty="0"/>
          </a:p>
          <a:p>
            <a:r>
              <a:rPr lang="en-US" sz="4000" b="1" dirty="0"/>
              <a:t>Share </a:t>
            </a:r>
            <a:r>
              <a:rPr lang="en-US" sz="4000" b="1" u="sng" dirty="0">
                <a:solidFill>
                  <a:srgbClr val="C00000"/>
                </a:solidFill>
              </a:rPr>
              <a:t>YOUR</a:t>
            </a:r>
            <a:r>
              <a:rPr lang="en-US" sz="4000" b="1" dirty="0"/>
              <a:t> experience of ministry in the Church</a:t>
            </a:r>
          </a:p>
          <a:p>
            <a:pPr lvl="1"/>
            <a:r>
              <a:rPr lang="en-US" sz="3600" b="1" dirty="0"/>
              <a:t>How do you feel?</a:t>
            </a:r>
          </a:p>
          <a:p>
            <a:pPr lvl="1"/>
            <a:r>
              <a:rPr lang="en-US" sz="3600" b="1" dirty="0"/>
              <a:t>How have you been able to participate?</a:t>
            </a:r>
          </a:p>
          <a:p>
            <a:pPr lvl="1"/>
            <a:r>
              <a:rPr lang="en-US" sz="3600" b="1" dirty="0"/>
              <a:t>What needs to move forward?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A52CCA-BAD4-4A8D-B811-C0BCDABC5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2499"/>
          </a:xfrm>
          <a:solidFill>
            <a:srgbClr val="002060"/>
          </a:solidFill>
          <a:ln w="28575"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The Process: Dialogue and Discernment</a:t>
            </a:r>
          </a:p>
        </p:txBody>
      </p:sp>
    </p:spTree>
    <p:extLst>
      <p:ext uri="{BB962C8B-B14F-4D97-AF65-F5344CB8AC3E}">
        <p14:creationId xmlns:p14="http://schemas.microsoft.com/office/powerpoint/2010/main" val="3821879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9C56-85F0-4D69-AEC3-A4823F63E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4508"/>
          </a:xfrm>
          <a:solidFill>
            <a:srgbClr val="002060"/>
          </a:solidFill>
          <a:ln w="28575"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Listening Session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F4D2B-822D-4FAD-9D43-12346037E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327"/>
            <a:ext cx="10515600" cy="4917329"/>
          </a:xfrm>
        </p:spPr>
        <p:txBody>
          <a:bodyPr>
            <a:normAutofit lnSpcReduction="10000"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Gathering Prayer and Faith Sharing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 by Cardinal Tobin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this synod on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ynodality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why it is important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Explanation of the Process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 Facilitator(s)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 Facilitator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 Scribe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Breakout Room Discussion 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 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Feedback Handouts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Core Questions from Pope Francis</a:t>
            </a:r>
          </a:p>
          <a:p>
            <a:pPr marL="800100" lvl="2" indent="-342900">
              <a:lnSpc>
                <a:spcPct val="107000"/>
              </a:lnSpc>
              <a:spcBef>
                <a:spcPts val="0"/>
              </a:spcBef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Discussion in Breakout Rooms</a:t>
            </a:r>
          </a:p>
          <a:p>
            <a:pPr marL="800100" lvl="2" indent="-342900">
              <a:lnSpc>
                <a:spcPct val="107000"/>
              </a:lnSpc>
              <a:spcBef>
                <a:spcPts val="0"/>
              </a:spcBef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Main Points for Reporting </a:t>
            </a:r>
          </a:p>
          <a:p>
            <a:pPr marL="0" lvl="2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Thank you and Sending Prayer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F6CB6-91EA-40F5-8D1F-682F5D1C4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Synodality RCAN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318AA-CB96-47AD-89BA-DE29F0980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9783F-8EA6-4803-911D-A09D1783C2E3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BB90BC-DB23-428F-8A18-1A412141E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985" y="2820823"/>
            <a:ext cx="3192330" cy="212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51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+JWT Synod Introduction English (smaller size)">
            <a:hlinkClick r:id="" action="ppaction://media"/>
            <a:extLst>
              <a:ext uri="{FF2B5EF4-FFF2-40B4-BE49-F238E27FC236}">
                <a16:creationId xmlns:a16="http://schemas.microsoft.com/office/drawing/2014/main" id="{8538223F-227C-45AF-89E9-4752C84BB05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090" y="1140542"/>
            <a:ext cx="8232724" cy="508469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AA32861-99AC-45C9-B6EC-CA7619988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983"/>
            <a:ext cx="10515600" cy="913069"/>
          </a:xfrm>
          <a:solidFill>
            <a:srgbClr val="002060"/>
          </a:solidFill>
          <a:ln w="28575">
            <a:solidFill>
              <a:srgbClr val="C0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Synod Message from Cardinal Joseph W. Tobin, </a:t>
            </a:r>
            <a:r>
              <a:rPr lang="en-US" sz="3600" b="1" dirty="0" err="1">
                <a:solidFill>
                  <a:schemeClr val="bg1"/>
                </a:solidFill>
                <a:latin typeface="+mn-lt"/>
              </a:rPr>
              <a:t>CSsR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85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3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1FB02-D493-4F1E-9644-B839877FB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18" y="318472"/>
            <a:ext cx="11747241" cy="1500998"/>
          </a:xfrm>
          <a:solidFill>
            <a:schemeClr val="accent4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HelveticaNeue-Medium"/>
              </a:rPr>
              <a:t>Pope Francis’ Core Question ONE – approximately 25 Minutes</a:t>
            </a:r>
            <a:br>
              <a:rPr lang="en-US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1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is this “journeying together” happening today in your religious community and ministry?   </a:t>
            </a:r>
            <a:r>
              <a:rPr lang="en-US" sz="31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Recall your experiences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DB2B1-C105-45A7-964E-FF8210083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41" y="1819470"/>
            <a:ext cx="11252717" cy="4720058"/>
          </a:xfrm>
        </p:spPr>
        <p:txBody>
          <a:bodyPr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ways you have experienced “walking together” in the Church in your various ministries?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have been difficulties or obstacles about ministry in the Church for you?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509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2A568-DF4B-47D5-857C-87FA2DFF9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33" y="278071"/>
            <a:ext cx="11448661" cy="1588051"/>
          </a:xfrm>
          <a:solidFill>
            <a:schemeClr val="accent4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txBody>
          <a:bodyPr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HelveticaNeue-Medium"/>
              </a:rPr>
              <a:t>Pope Francis’ Core Question TWO – approx. </a:t>
            </a:r>
            <a:r>
              <a:rPr lang="en-US" sz="32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HelveticaNeue-Medium"/>
              </a:rPr>
              <a:t>25</a:t>
            </a:r>
            <a:r>
              <a:rPr lang="en-US" sz="3200" b="1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HelveticaNeue-Medium"/>
              </a:rPr>
              <a:t> Minutes</a:t>
            </a:r>
            <a:b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are we “walking together” as a Church, and what steps does the </a:t>
            </a:r>
            <a:br>
              <a: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Holy Spirit invite us to take in order to grow in our journeying together?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7BC6F-24B5-42D9-BB37-877DF7221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233" y="1959429"/>
            <a:ext cx="11597951" cy="5029200"/>
          </a:xfrm>
        </p:spPr>
        <p:txBody>
          <a:bodyPr>
            <a:normAutofit fontScale="62500" lnSpcReduction="20000"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Holy Spirit asking of the Church today?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5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think Pope Francis most needs to hear from Women Religious?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5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3 steps you feel the Church needs to take to respond to the Holy Spirit and the needs of today?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1. ___________________________________________________________________________</a:t>
            </a:r>
            <a:endParaRPr lang="en-US" sz="3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2. ___________________________________________________________________________</a:t>
            </a:r>
            <a:endParaRPr lang="en-US" sz="3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3. ___________________________________________________________________________</a:t>
            </a:r>
            <a:endParaRPr lang="en-US" sz="3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680E4-73C1-4E91-8DE8-8EFA3AE29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83" y="365125"/>
            <a:ext cx="11392677" cy="1460500"/>
          </a:xfrm>
          <a:solidFill>
            <a:srgbClr val="CCECFF"/>
          </a:solidFill>
          <a:ln w="19050">
            <a:solidFill>
              <a:srgbClr val="92D050"/>
            </a:solidFill>
          </a:ln>
        </p:spPr>
        <p:txBody>
          <a:bodyPr>
            <a:normAutofit fontScale="9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2200" dirty="0">
                <a:solidFill>
                  <a:srgbClr val="002060"/>
                </a:solidFill>
                <a:effectLst/>
                <a:latin typeface="HelveticaNeue-Medium"/>
                <a:ea typeface="Calibri" panose="020F0502020204030204" pitchFamily="34" charset="0"/>
                <a:cs typeface="HelveticaNeue-Medium"/>
              </a:rPr>
            </a:br>
            <a:br>
              <a:rPr lang="en-US" sz="2200" dirty="0">
                <a:solidFill>
                  <a:srgbClr val="002060"/>
                </a:solidFill>
                <a:effectLst/>
                <a:latin typeface="HelveticaNeue-Medium"/>
                <a:ea typeface="Calibri" panose="020F0502020204030204" pitchFamily="34" charset="0"/>
                <a:cs typeface="HelveticaNeue-Medium"/>
              </a:rPr>
            </a:br>
            <a:r>
              <a:rPr lang="en-US" sz="3600" b="1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HelveticaNeue-Medium"/>
              </a:rPr>
              <a:t>Local Questions – 10 Minutes</a:t>
            </a:r>
            <a:br>
              <a:rPr lang="en-US" sz="27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How are we “walking together” as the Archdiocese of Newark, and what steps does the Holy Spirit invite us to take in order to grow in our journeying together?</a:t>
            </a:r>
            <a:br>
              <a:rPr lang="en-US" sz="49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93E8B-2327-4EC2-9AFD-65B1E9A93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69" y="1978089"/>
            <a:ext cx="11457991" cy="4198873"/>
          </a:xfrm>
        </p:spPr>
        <p:txBody>
          <a:bodyPr>
            <a:normAutofit fontScale="400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How can the Archdiocese of Newark and the Sisters of St. Dominic work together to</a:t>
            </a:r>
            <a:r>
              <a:rPr lang="en-US" sz="9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grow more collaboratively and support each other?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5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• What are three steps we can take in our Archdiocese to grow more collaboratively for the future?</a:t>
            </a:r>
            <a:endParaRPr lang="en-US" sz="90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1. ___________________________________________________________________________</a:t>
            </a:r>
            <a:endParaRPr lang="en-US" sz="5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2. ___________________________________________________________________________</a:t>
            </a:r>
            <a:endParaRPr lang="en-US" sz="5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3. ___________________________________________________________________________</a:t>
            </a:r>
            <a:endParaRPr lang="en-US" sz="5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937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778</Words>
  <Application>Microsoft Office PowerPoint</Application>
  <PresentationFormat>Widescreen</PresentationFormat>
  <Paragraphs>101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Welcome to Our Synod on Synodality  Listening Session</vt:lpstr>
      <vt:lpstr>Welcome and Prayer</vt:lpstr>
      <vt:lpstr>The Process: Dialogue and Discernment</vt:lpstr>
      <vt:lpstr>The Process: Dialogue and Discernment</vt:lpstr>
      <vt:lpstr>Listening Session Process</vt:lpstr>
      <vt:lpstr>Synod Message from Cardinal Joseph W. Tobin, CSsR</vt:lpstr>
      <vt:lpstr>Pope Francis’ Core Question ONE – approximately 25 Minutes How is this “journeying together” happening today in your religious community and ministry?   Recall your experiences </vt:lpstr>
      <vt:lpstr>Pope Francis’ Core Question TWO – approx. 25 Minutes How are we “walking together” as a Church, and what steps does the  Holy Spirit invite us to take in order to grow in our journeying together?</vt:lpstr>
      <vt:lpstr>  Local Questions – 10 Minutes How are we “walking together” as the Archdiocese of Newark, and what steps does the Holy Spirit invite us to take in order to grow in our journeying together? </vt:lpstr>
      <vt:lpstr> Leadership Conference for Women Religious  - LCWR </vt:lpstr>
      <vt:lpstr>If there is time…</vt:lpstr>
      <vt:lpstr>Sending Prayer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Pope Francis’ Core Question ONE – approximately 25 Minutes How is this “journeying together” happening today in your religious community and ministry?   Recall your experiences</dc:title>
  <dc:creator>Ciangio, O.P., Sr. Donna</dc:creator>
  <cp:lastModifiedBy>Wormann O.P., Sr. Patricia</cp:lastModifiedBy>
  <cp:revision>5</cp:revision>
  <dcterms:created xsi:type="dcterms:W3CDTF">2022-02-09T14:45:46Z</dcterms:created>
  <dcterms:modified xsi:type="dcterms:W3CDTF">2022-02-22T21:47:14Z</dcterms:modified>
</cp:coreProperties>
</file>